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5"/>
  </p:notesMasterIdLst>
  <p:handoutMasterIdLst>
    <p:handoutMasterId r:id="rId16"/>
  </p:handoutMasterIdLst>
  <p:sldIdLst>
    <p:sldId id="604" r:id="rId7"/>
    <p:sldId id="701" r:id="rId8"/>
    <p:sldId id="702" r:id="rId9"/>
    <p:sldId id="708" r:id="rId10"/>
    <p:sldId id="703" r:id="rId11"/>
    <p:sldId id="704" r:id="rId12"/>
    <p:sldId id="705" r:id="rId13"/>
    <p:sldId id="707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FDE"/>
    <a:srgbClr val="F1C400"/>
    <a:srgbClr val="A15A95"/>
    <a:srgbClr val="CF4520"/>
    <a:srgbClr val="092C74"/>
    <a:srgbClr val="E0E0E0"/>
    <a:srgbClr val="68ACE5"/>
    <a:srgbClr val="0072CE"/>
    <a:srgbClr val="009B77"/>
    <a:srgbClr val="FFF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C718E5-793D-3906-19F2-2F2DF3B2E044}" v="149" dt="2024-02-20T23:14:43.1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6094" autoAdjust="0"/>
  </p:normalViewPr>
  <p:slideViewPr>
    <p:cSldViewPr snapToGrid="0" showGuides="1">
      <p:cViewPr varScale="1">
        <p:scale>
          <a:sx n="171" d="100"/>
          <a:sy n="171" d="100"/>
        </p:scale>
        <p:origin x="504" y="168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-3289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iah Lim" userId="S::jlim76@jh.edu::aab274b0-c759-44f1-b5c4-17be17945113" providerId="AD" clId="Web-{8BC718E5-793D-3906-19F2-2F2DF3B2E044}"/>
    <pc:docChg chg="modSld">
      <pc:chgData name="Josiah Lim" userId="S::jlim76@jh.edu::aab274b0-c759-44f1-b5c4-17be17945113" providerId="AD" clId="Web-{8BC718E5-793D-3906-19F2-2F2DF3B2E044}" dt="2024-02-20T23:14:38.368" v="134" actId="20577"/>
      <pc:docMkLst>
        <pc:docMk/>
      </pc:docMkLst>
      <pc:sldChg chg="modSp">
        <pc:chgData name="Josiah Lim" userId="S::jlim76@jh.edu::aab274b0-c759-44f1-b5c4-17be17945113" providerId="AD" clId="Web-{8BC718E5-793D-3906-19F2-2F2DF3B2E044}" dt="2024-02-20T23:01:08.229" v="5" actId="20577"/>
        <pc:sldMkLst>
          <pc:docMk/>
          <pc:sldMk cId="2208323800" sldId="604"/>
        </pc:sldMkLst>
        <pc:spChg chg="mod">
          <ac:chgData name="Josiah Lim" userId="S::jlim76@jh.edu::aab274b0-c759-44f1-b5c4-17be17945113" providerId="AD" clId="Web-{8BC718E5-793D-3906-19F2-2F2DF3B2E044}" dt="2024-02-20T23:01:08.229" v="5" actId="20577"/>
          <ac:spMkLst>
            <pc:docMk/>
            <pc:sldMk cId="2208323800" sldId="604"/>
            <ac:spMk id="9" creationId="{6E9DDCCD-6809-49BB-9647-A8B2884DA264}"/>
          </ac:spMkLst>
        </pc:spChg>
      </pc:sldChg>
      <pc:sldChg chg="modSp">
        <pc:chgData name="Josiah Lim" userId="S::jlim76@jh.edu::aab274b0-c759-44f1-b5c4-17be17945113" providerId="AD" clId="Web-{8BC718E5-793D-3906-19F2-2F2DF3B2E044}" dt="2024-02-20T23:04:32.096" v="62" actId="20577"/>
        <pc:sldMkLst>
          <pc:docMk/>
          <pc:sldMk cId="17680341" sldId="702"/>
        </pc:sldMkLst>
        <pc:spChg chg="mod">
          <ac:chgData name="Josiah Lim" userId="S::jlim76@jh.edu::aab274b0-c759-44f1-b5c4-17be17945113" providerId="AD" clId="Web-{8BC718E5-793D-3906-19F2-2F2DF3B2E044}" dt="2024-02-20T23:04:32.096" v="62" actId="20577"/>
          <ac:spMkLst>
            <pc:docMk/>
            <pc:sldMk cId="17680341" sldId="702"/>
            <ac:spMk id="2" creationId="{171E4F74-4797-046F-A284-2182FB04859D}"/>
          </ac:spMkLst>
        </pc:spChg>
        <pc:spChg chg="mod">
          <ac:chgData name="Josiah Lim" userId="S::jlim76@jh.edu::aab274b0-c759-44f1-b5c4-17be17945113" providerId="AD" clId="Web-{8BC718E5-793D-3906-19F2-2F2DF3B2E044}" dt="2024-02-20T23:04:03.189" v="54" actId="20577"/>
          <ac:spMkLst>
            <pc:docMk/>
            <pc:sldMk cId="17680341" sldId="702"/>
            <ac:spMk id="3" creationId="{0CAC0F11-8B62-927D-69D8-B9AC9450A365}"/>
          </ac:spMkLst>
        </pc:spChg>
      </pc:sldChg>
      <pc:sldChg chg="addSp modSp">
        <pc:chgData name="Josiah Lim" userId="S::jlim76@jh.edu::aab274b0-c759-44f1-b5c4-17be17945113" providerId="AD" clId="Web-{8BC718E5-793D-3906-19F2-2F2DF3B2E044}" dt="2024-02-20T23:07:01.226" v="81" actId="14100"/>
        <pc:sldMkLst>
          <pc:docMk/>
          <pc:sldMk cId="3005079711" sldId="703"/>
        </pc:sldMkLst>
        <pc:spChg chg="mod">
          <ac:chgData name="Josiah Lim" userId="S::jlim76@jh.edu::aab274b0-c759-44f1-b5c4-17be17945113" providerId="AD" clId="Web-{8BC718E5-793D-3906-19F2-2F2DF3B2E044}" dt="2024-02-20T23:04:49.096" v="66" actId="20577"/>
          <ac:spMkLst>
            <pc:docMk/>
            <pc:sldMk cId="3005079711" sldId="703"/>
            <ac:spMk id="2" creationId="{1D1F8523-2CB9-E6DF-3D9D-5D53D4BCCBB4}"/>
          </ac:spMkLst>
        </pc:spChg>
        <pc:spChg chg="add mod">
          <ac:chgData name="Josiah Lim" userId="S::jlim76@jh.edu::aab274b0-c759-44f1-b5c4-17be17945113" providerId="AD" clId="Web-{8BC718E5-793D-3906-19F2-2F2DF3B2E044}" dt="2024-02-20T23:05:36.520" v="74"/>
          <ac:spMkLst>
            <pc:docMk/>
            <pc:sldMk cId="3005079711" sldId="703"/>
            <ac:spMk id="3" creationId="{6ECC8650-EB8E-7B91-5E7E-2F4B2BDCE6C5}"/>
          </ac:spMkLst>
        </pc:spChg>
        <pc:spChg chg="add mod">
          <ac:chgData name="Josiah Lim" userId="S::jlim76@jh.edu::aab274b0-c759-44f1-b5c4-17be17945113" providerId="AD" clId="Web-{8BC718E5-793D-3906-19F2-2F2DF3B2E044}" dt="2024-02-20T23:06:04.006" v="76" actId="688"/>
          <ac:spMkLst>
            <pc:docMk/>
            <pc:sldMk cId="3005079711" sldId="703"/>
            <ac:spMk id="5" creationId="{AF58EAB8-C3A5-E2DC-C7E0-2715139C1BFB}"/>
          </ac:spMkLst>
        </pc:spChg>
        <pc:spChg chg="add mod">
          <ac:chgData name="Josiah Lim" userId="S::jlim76@jh.edu::aab274b0-c759-44f1-b5c4-17be17945113" providerId="AD" clId="Web-{8BC718E5-793D-3906-19F2-2F2DF3B2E044}" dt="2024-02-20T23:07:01.226" v="81" actId="14100"/>
          <ac:spMkLst>
            <pc:docMk/>
            <pc:sldMk cId="3005079711" sldId="703"/>
            <ac:spMk id="6" creationId="{1D7E53A2-23E7-0369-DBD9-780009100C60}"/>
          </ac:spMkLst>
        </pc:spChg>
      </pc:sldChg>
      <pc:sldChg chg="modSp">
        <pc:chgData name="Josiah Lim" userId="S::jlim76@jh.edu::aab274b0-c759-44f1-b5c4-17be17945113" providerId="AD" clId="Web-{8BC718E5-793D-3906-19F2-2F2DF3B2E044}" dt="2024-02-20T23:11:53.269" v="133" actId="20577"/>
        <pc:sldMkLst>
          <pc:docMk/>
          <pc:sldMk cId="2578796153" sldId="704"/>
        </pc:sldMkLst>
        <pc:spChg chg="mod">
          <ac:chgData name="Josiah Lim" userId="S::jlim76@jh.edu::aab274b0-c759-44f1-b5c4-17be17945113" providerId="AD" clId="Web-{8BC718E5-793D-3906-19F2-2F2DF3B2E044}" dt="2024-02-20T23:11:53.269" v="133" actId="20577"/>
          <ac:spMkLst>
            <pc:docMk/>
            <pc:sldMk cId="2578796153" sldId="704"/>
            <ac:spMk id="3" creationId="{67451226-5605-624F-C80C-5B3990870641}"/>
          </ac:spMkLst>
        </pc:spChg>
      </pc:sldChg>
      <pc:sldChg chg="modSp">
        <pc:chgData name="Josiah Lim" userId="S::jlim76@jh.edu::aab274b0-c759-44f1-b5c4-17be17945113" providerId="AD" clId="Web-{8BC718E5-793D-3906-19F2-2F2DF3B2E044}" dt="2024-02-20T23:14:38.368" v="134" actId="20577"/>
        <pc:sldMkLst>
          <pc:docMk/>
          <pc:sldMk cId="1822575936" sldId="708"/>
        </pc:sldMkLst>
        <pc:spChg chg="mod">
          <ac:chgData name="Josiah Lim" userId="S::jlim76@jh.edu::aab274b0-c759-44f1-b5c4-17be17945113" providerId="AD" clId="Web-{8BC718E5-793D-3906-19F2-2F2DF3B2E044}" dt="2024-02-20T23:14:38.368" v="134" actId="20577"/>
          <ac:spMkLst>
            <pc:docMk/>
            <pc:sldMk cId="1822575936" sldId="708"/>
            <ac:spMk id="2" creationId="{171E4F74-4797-046F-A284-2182FB04859D}"/>
          </ac:spMkLst>
        </pc:spChg>
        <pc:spChg chg="mod">
          <ac:chgData name="Josiah Lim" userId="S::jlim76@jh.edu::aab274b0-c759-44f1-b5c4-17be17945113" providerId="AD" clId="Web-{8BC718E5-793D-3906-19F2-2F2DF3B2E044}" dt="2024-02-20T23:03:50.844" v="52" actId="20577"/>
          <ac:spMkLst>
            <pc:docMk/>
            <pc:sldMk cId="1822575936" sldId="708"/>
            <ac:spMk id="3" creationId="{0CAC0F11-8B62-927D-69D8-B9AC9450A365}"/>
          </ac:spMkLst>
        </pc:spChg>
      </pc:sldChg>
    </pc:docChg>
  </pc:docChgLst>
  <pc:docChgLst>
    <pc:chgData clId="Web-{8BC718E5-793D-3906-19F2-2F2DF3B2E044}"/>
    <pc:docChg chg="modSld">
      <pc:chgData name="" userId="" providerId="" clId="Web-{8BC718E5-793D-3906-19F2-2F2DF3B2E044}" dt="2024-02-20T23:00:50.806" v="6" actId="20577"/>
      <pc:docMkLst>
        <pc:docMk/>
      </pc:docMkLst>
      <pc:sldChg chg="modSp">
        <pc:chgData name="" userId="" providerId="" clId="Web-{8BC718E5-793D-3906-19F2-2F2DF3B2E044}" dt="2024-02-20T23:00:50.806" v="6" actId="20577"/>
        <pc:sldMkLst>
          <pc:docMk/>
          <pc:sldMk cId="2208323800" sldId="604"/>
        </pc:sldMkLst>
        <pc:spChg chg="mod">
          <ac:chgData name="" userId="" providerId="" clId="Web-{8BC718E5-793D-3906-19F2-2F2DF3B2E044}" dt="2024-02-20T23:00:50.806" v="6" actId="20577"/>
          <ac:spMkLst>
            <pc:docMk/>
            <pc:sldMk cId="2208323800" sldId="604"/>
            <ac:spMk id="9" creationId="{6E9DDCCD-6809-49BB-9647-A8B2884DA26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23" t="7786" r="6323" b="18463"/>
          <a:stretch/>
        </p:blipFill>
        <p:spPr bwMode="auto">
          <a:xfrm>
            <a:off x="0" y="0"/>
            <a:ext cx="9143999" cy="514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722" y="972475"/>
            <a:ext cx="3575013" cy="92721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 userDrawn="1"/>
        </p:nvSpPr>
        <p:spPr>
          <a:xfrm>
            <a:off x="910668" y="189969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762663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94076" y="2757901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368595"/>
            <a:ext cx="4682835" cy="867165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44340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011" y="1612107"/>
            <a:ext cx="8339978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5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22954" y="2421798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552353"/>
            <a:ext cx="4953052" cy="86760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148856"/>
            <a:ext cx="3588328" cy="86946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20" y="101884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6928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99237"/>
            <a:ext cx="4581006" cy="865424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092C7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Click to </a:t>
            </a:r>
            <a:r>
              <a:rPr lang="en-US" noProof="0"/>
              <a:t>add title</a:t>
            </a:r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2E7280-E0EB-D34E-ACCA-E3CD48433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553" y="1757825"/>
            <a:ext cx="3941378" cy="1700078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2412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 Blue Call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22E3D-8576-D248-8FD1-C324D7DFE63C}"/>
              </a:ext>
            </a:extLst>
          </p:cNvPr>
          <p:cNvSpPr/>
          <p:nvPr userDrawn="1"/>
        </p:nvSpPr>
        <p:spPr>
          <a:xfrm>
            <a:off x="3342290" y="1600200"/>
            <a:ext cx="5801710" cy="19431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028B7-D1DD-4A43-98BB-B15FB8015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887" y="1821512"/>
            <a:ext cx="5472968" cy="150047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>
              <a:defRPr sz="16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2533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3419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1884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7"/>
            <a:ext cx="8085415" cy="85754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">
            <a:extLst>
              <a:ext uri="{FF2B5EF4-FFF2-40B4-BE49-F238E27FC236}">
                <a16:creationId xmlns:a16="http://schemas.microsoft.com/office/drawing/2014/main" id="{95812EB8-9C15-3D45-A153-203E42E985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1" y="107119"/>
            <a:ext cx="8088983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0352" y="1389888"/>
            <a:ext cx="8096622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30188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351" y="3058846"/>
            <a:ext cx="8088983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marR="0" indent="-230188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92C74"/>
              </a:buClr>
              <a:buSzTx/>
              <a:buFont typeface="Courier New" panose="02070309020205020404" pitchFamily="49" charset="0"/>
              <a:buChar char="o"/>
              <a:tabLst/>
              <a:defRPr sz="1600"/>
            </a:lvl2pPr>
            <a:lvl3pPr marL="914400" indent="-228600">
              <a:buClr>
                <a:srgbClr val="092C74"/>
              </a:buClr>
              <a:buFont typeface="Arial" panose="020B0604020202020204" pitchFamily="34" charset="0"/>
              <a:buChar char="•"/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endParaRPr lang="en-US" dirty="0"/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422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212651"/>
            <a:ext cx="3706784" cy="86846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480" y="108332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" name="Page Number">
            <a:extLst>
              <a:ext uri="{FF2B5EF4-FFF2-40B4-BE49-F238E27FC236}">
                <a16:creationId xmlns:a16="http://schemas.microsoft.com/office/drawing/2014/main" id="{AD80480C-BCE4-F8AE-1888-D35CDB29D6DE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212650"/>
            <a:ext cx="3706784" cy="86980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rgbClr val="092C74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47488" y="1083767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3FC4CE32-48E2-3B4B-A344-FA1B60CC3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919" y="1125404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3919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7263" y="1121733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7263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690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B452B98A-49AE-D745-88D4-EBD54A1A3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0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7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5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83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E5F8C0C4-F46E-7C48-AC3A-8898F331F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147734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585735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5053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A42F6F62-4CCC-134C-94B4-C90A17781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6245" y="1158793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8" name="Table or Image">
            <a:extLst>
              <a:ext uri="{FF2B5EF4-FFF2-40B4-BE49-F238E27FC236}">
                <a16:creationId xmlns:a16="http://schemas.microsoft.com/office/drawing/2014/main" id="{DDD4E2F5-1A81-4241-9AE5-D5CFB69EC292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36245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940518" y="117737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9" name="Table or Image">
            <a:extLst>
              <a:ext uri="{FF2B5EF4-FFF2-40B4-BE49-F238E27FC236}">
                <a16:creationId xmlns:a16="http://schemas.microsoft.com/office/drawing/2014/main" id="{F77511AE-C7BF-5C49-A300-0159E6B307C6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940518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55301" y="116144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0" name="Table or Image">
            <a:extLst>
              <a:ext uri="{FF2B5EF4-FFF2-40B4-BE49-F238E27FC236}">
                <a16:creationId xmlns:a16="http://schemas.microsoft.com/office/drawing/2014/main" id="{DA770E6D-EA2A-544D-B9F7-A7FC458B64A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3755301" y="1585734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612124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1" name="Table or Image">
            <a:extLst>
              <a:ext uri="{FF2B5EF4-FFF2-40B4-BE49-F238E27FC236}">
                <a16:creationId xmlns:a16="http://schemas.microsoft.com/office/drawing/2014/main" id="{61CE47B8-4BB9-A84E-869C-30790EAB0AC1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612124" y="1577526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22" name="Item 4 Title">
            <a:extLst>
              <a:ext uri="{FF2B5EF4-FFF2-40B4-BE49-F238E27FC236}">
                <a16:creationId xmlns:a16="http://schemas.microsoft.com/office/drawing/2014/main" id="{73A9FB82-86AB-A14D-B614-A001BB31BF3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8437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3" name="Table or Image">
            <a:extLst>
              <a:ext uri="{FF2B5EF4-FFF2-40B4-BE49-F238E27FC236}">
                <a16:creationId xmlns:a16="http://schemas.microsoft.com/office/drawing/2014/main" id="{F17C3906-CD72-3449-B9D3-E90ED24E9D2A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7458437" y="157752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5855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352" y="1389888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389888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591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50669"/>
            <a:ext cx="8085415" cy="81399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or Proce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C5CE5-BF88-EC4B-A5BB-C91694E1B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712" y="59798"/>
            <a:ext cx="8096246" cy="942358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56D86C-B76F-7D41-865B-669A58A40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7C9E05-905F-4239-BA70-7805F39E253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2413" y="1257854"/>
            <a:ext cx="8366125" cy="362209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caption</a:t>
            </a:r>
          </a:p>
        </p:txBody>
      </p:sp>
      <p:grpSp>
        <p:nvGrpSpPr>
          <p:cNvPr id="46" name="Group 45" descr="Timeline image">
            <a:extLst>
              <a:ext uri="{FF2B5EF4-FFF2-40B4-BE49-F238E27FC236}">
                <a16:creationId xmlns:a16="http://schemas.microsoft.com/office/drawing/2014/main" id="{12EE74DF-9333-4546-8B0E-F0FCE41F51A0}"/>
              </a:ext>
            </a:extLst>
          </p:cNvPr>
          <p:cNvGrpSpPr/>
          <p:nvPr userDrawn="1"/>
        </p:nvGrpSpPr>
        <p:grpSpPr>
          <a:xfrm>
            <a:off x="149313" y="2937932"/>
            <a:ext cx="8818280" cy="394138"/>
            <a:chOff x="149313" y="2937932"/>
            <a:chExt cx="8818280" cy="394138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8F8E5DEB-0CA8-7C40-9940-93D22D3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9313" y="2937932"/>
              <a:ext cx="8818280" cy="394138"/>
            </a:xfrm>
            <a:prstGeom prst="rightArrow">
              <a:avLst/>
            </a:prstGeom>
            <a:solidFill>
              <a:srgbClr val="0B2D7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33E08E7-D1BF-8A47-9C1F-7E6E6F13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61676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B425AC6-6A04-2540-873A-C34F7415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905964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BFDF4F6-7F79-2E4D-A0A1-3DCFEC7CD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160762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DECA228-EC9A-4E43-9304-017BEA28D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405050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957417-2040-534F-8BB0-66A9FC17B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589693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01EAEE-2200-4047-AC6E-D68F83AC9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838579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053514-B4E5-7649-9105-BD559F8A4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057411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sp>
        <p:nvSpPr>
          <p:cNvPr id="32" name="Table or Image">
            <a:extLst>
              <a:ext uri="{FF2B5EF4-FFF2-40B4-BE49-F238E27FC236}">
                <a16:creationId xmlns:a16="http://schemas.microsoft.com/office/drawing/2014/main" id="{B55C9193-8997-F045-A5BC-B8BDD1896AE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25185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 algn="l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able or Image">
            <a:extLst>
              <a:ext uri="{FF2B5EF4-FFF2-40B4-BE49-F238E27FC236}">
                <a16:creationId xmlns:a16="http://schemas.microsoft.com/office/drawing/2014/main" id="{49945C77-72E2-A747-BC22-94D2E7C0C3AB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487766" y="3453795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able or Image">
            <a:extLst>
              <a:ext uri="{FF2B5EF4-FFF2-40B4-BE49-F238E27FC236}">
                <a16:creationId xmlns:a16="http://schemas.microsoft.com/office/drawing/2014/main" id="{68532B39-F878-4F4A-8FB7-1E4ABE4E43AE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271021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able or Image">
            <a:extLst>
              <a:ext uri="{FF2B5EF4-FFF2-40B4-BE49-F238E27FC236}">
                <a16:creationId xmlns:a16="http://schemas.microsoft.com/office/drawing/2014/main" id="{5987319A-6708-164D-B069-C9A27D3CF99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3939395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able or Image">
            <a:extLst>
              <a:ext uri="{FF2B5EF4-FFF2-40B4-BE49-F238E27FC236}">
                <a16:creationId xmlns:a16="http://schemas.microsoft.com/office/drawing/2014/main" id="{03B445B3-CA64-E748-8A75-A4006779359D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16857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able or Image">
            <a:extLst>
              <a:ext uri="{FF2B5EF4-FFF2-40B4-BE49-F238E27FC236}">
                <a16:creationId xmlns:a16="http://schemas.microsoft.com/office/drawing/2014/main" id="{01884091-B2D7-4C45-86BC-7D4F74E79C27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6397756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able or Image">
            <a:extLst>
              <a:ext uri="{FF2B5EF4-FFF2-40B4-BE49-F238E27FC236}">
                <a16:creationId xmlns:a16="http://schemas.microsoft.com/office/drawing/2014/main" id="{BCCA4455-3AE1-1943-AD67-2A4DFA99E393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7585928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Citation">
            <a:extLst>
              <a:ext uri="{FF2B5EF4-FFF2-40B4-BE49-F238E27FC236}">
                <a16:creationId xmlns:a16="http://schemas.microsoft.com/office/drawing/2014/main" id="{DEE35AFB-A4A5-BF4E-9555-0CBD73E0D7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116256" y="4581310"/>
            <a:ext cx="6744017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lang="en-US" sz="1050" b="0" i="0" u="none" strike="noStrike" smtClean="0">
                <a:effectLst/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Adapted/Reprinted from [APA reference].</a:t>
            </a:r>
          </a:p>
        </p:txBody>
      </p:sp>
      <p:pic>
        <p:nvPicPr>
          <p:cNvPr id="27" name="WSE logo">
            <a:extLst>
              <a:ext uri="{FF2B5EF4-FFF2-40B4-BE49-F238E27FC236}">
                <a16:creationId xmlns:a16="http://schemas.microsoft.com/office/drawing/2014/main" id="{978592AB-D8FE-E649-9B9F-6BB4F13FB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29" name="Page Number">
            <a:extLst>
              <a:ext uri="{FF2B5EF4-FFF2-40B4-BE49-F238E27FC236}">
                <a16:creationId xmlns:a16="http://schemas.microsoft.com/office/drawing/2014/main" id="{5B0C4C21-CAD5-874E-9CB4-3D5DA2A82B8E}"/>
              </a:ext>
            </a:extLst>
          </p:cNvPr>
          <p:cNvSpPr txBox="1"/>
          <p:nvPr userDrawn="1"/>
        </p:nvSpPr>
        <p:spPr>
          <a:xfrm>
            <a:off x="8133198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983187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23189"/>
            <a:ext cx="8085415" cy="84147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 i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Picture">
            <a:extLst>
              <a:ext uri="{FF2B5EF4-FFF2-40B4-BE49-F238E27FC236}">
                <a16:creationId xmlns:a16="http://schemas.microsoft.com/office/drawing/2014/main" id="{4884B21B-478C-4C01-9996-0F72AC03614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522711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Citation">
            <a:extLst>
              <a:ext uri="{FF2B5EF4-FFF2-40B4-BE49-F238E27FC236}">
                <a16:creationId xmlns:a16="http://schemas.microsoft.com/office/drawing/2014/main" id="{47FB68FD-CDA4-408D-A343-8A86DF16A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17538" y="4585070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765176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9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E64E24-CAF0-4D23-BB2F-41C411BEFB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2" y="107118"/>
            <a:ext cx="8164088" cy="858505"/>
          </a:xfrm>
          <a:prstGeom prst="rect">
            <a:avLst/>
          </a:prstGeom>
        </p:spPr>
        <p:txBody>
          <a:bodyPr anchor="b"/>
          <a:lstStyle>
            <a:lvl1pPr>
              <a:defRPr sz="3000" b="1" i="0" u="none">
                <a:solidFill>
                  <a:srgbClr val="092C74"/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add title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14925" y="1272248"/>
            <a:ext cx="3571875" cy="3174967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" y="1272249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2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Imag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B9D2BC59-BAA9-4F86-A1D2-5D980B71B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289" y="328403"/>
            <a:ext cx="3131127" cy="119268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BCBD4-734B-4675-AF6F-AADF5D7D0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176" y="152108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ullets">
            <a:extLst>
              <a:ext uri="{FF2B5EF4-FFF2-40B4-BE49-F238E27FC236}">
                <a16:creationId xmlns:a16="http://schemas.microsoft.com/office/drawing/2014/main" id="{193BA231-D4D9-4495-ABB3-778FD8DA042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395289" y="1838548"/>
            <a:ext cx="3131127" cy="266898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4675" indent="-23177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265A9C31-C8EA-436B-A2CE-0C7EF8C1A1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9762" y="0"/>
            <a:ext cx="5074238" cy="5143500"/>
          </a:xfrm>
          <a:custGeom>
            <a:avLst/>
            <a:gdLst>
              <a:gd name="connsiteX0" fmla="*/ 0 w 5965370"/>
              <a:gd name="connsiteY0" fmla="*/ 0 h 6858000"/>
              <a:gd name="connsiteX1" fmla="*/ 5965370 w 5965370"/>
              <a:gd name="connsiteY1" fmla="*/ 0 h 6858000"/>
              <a:gd name="connsiteX2" fmla="*/ 5965370 w 5965370"/>
              <a:gd name="connsiteY2" fmla="*/ 6858000 h 6858000"/>
              <a:gd name="connsiteX3" fmla="*/ 0 w 59653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5370" h="6858000">
                <a:moveTo>
                  <a:pt x="0" y="0"/>
                </a:moveTo>
                <a:lnTo>
                  <a:pt x="5965370" y="0"/>
                </a:lnTo>
                <a:lnTo>
                  <a:pt x="596537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EE8084E3-8476-4A31-8838-95D56C1C99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77459" y="488400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11069FF-2DBD-453E-A62E-A87DF2CF2FB0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8630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o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70285FB5-8EF0-4290-82AE-0E7D18F5E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0550E0-BE9C-4243-B6E1-D36E23EBA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2" name="WSE logo">
            <a:extLst>
              <a:ext uri="{FF2B5EF4-FFF2-40B4-BE49-F238E27FC236}">
                <a16:creationId xmlns:a16="http://schemas.microsoft.com/office/drawing/2014/main" id="{3A47A697-B777-4F7D-815F-EDBEC2B3E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3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9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42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41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126" r:id="rId3"/>
    <p:sldLayoutId id="2147484035" r:id="rId4"/>
    <p:sldLayoutId id="2147484122" r:id="rId5"/>
    <p:sldLayoutId id="2147484120" r:id="rId6"/>
    <p:sldLayoutId id="2147484121" r:id="rId7"/>
    <p:sldLayoutId id="2147484123" r:id="rId8"/>
    <p:sldLayoutId id="2147483959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34" r:id="rId3"/>
    <p:sldLayoutId id="2147484104" r:id="rId4"/>
    <p:sldLayoutId id="2147484105" r:id="rId5"/>
    <p:sldLayoutId id="2147484015" r:id="rId6"/>
    <p:sldLayoutId id="2147484016" r:id="rId7"/>
    <p:sldLayoutId id="2147484027" r:id="rId8"/>
    <p:sldLayoutId id="2147484033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107" r:id="rId3"/>
    <p:sldLayoutId id="2147484071" r:id="rId4"/>
    <p:sldLayoutId id="2147484072" r:id="rId5"/>
    <p:sldLayoutId id="2147484108" r:id="rId6"/>
    <p:sldLayoutId id="2147484073" r:id="rId7"/>
    <p:sldLayoutId id="2147484082" r:id="rId8"/>
    <p:sldLayoutId id="2147484081" r:id="rId9"/>
    <p:sldLayoutId id="2147484084" r:id="rId10"/>
    <p:sldLayoutId id="2147484083" r:id="rId11"/>
    <p:sldLayoutId id="2147484085" r:id="rId12"/>
    <p:sldLayoutId id="2147484077" r:id="rId13"/>
    <p:sldLayoutId id="2147484074" r:id="rId14"/>
    <p:sldLayoutId id="2147484075" r:id="rId15"/>
    <p:sldLayoutId id="2147484111" r:id="rId16"/>
    <p:sldLayoutId id="2147484112" r:id="rId17"/>
    <p:sldLayoutId id="2147484113" r:id="rId18"/>
    <p:sldLayoutId id="2147484114" r:id="rId19"/>
    <p:sldLayoutId id="2147484078" r:id="rId20"/>
    <p:sldLayoutId id="2147484079" r:id="rId21"/>
    <p:sldLayoutId id="2147484080" r:id="rId22"/>
    <p:sldLayoutId id="2147484086" r:id="rId23"/>
    <p:sldLayoutId id="2147484087" r:id="rId24"/>
    <p:sldLayoutId id="2147484118" r:id="rId25"/>
    <p:sldLayoutId id="2147484088" r:id="rId26"/>
    <p:sldLayoutId id="2147484089" r:id="rId2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 to Data Science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>
            <a:normAutofit lnSpcReduction="10000"/>
          </a:bodyPr>
          <a:lstStyle/>
          <a:p>
            <a:r>
              <a:rPr lang="en-US" dirty="0">
                <a:latin typeface="Tahoma"/>
                <a:ea typeface="Tahoma"/>
                <a:cs typeface="Tahoma"/>
              </a:rPr>
              <a:t>Section 6 – Basic Bayes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5847C5A-A8D8-DA07-4AC4-F79D9AA1E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 Theorem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9686D0-04B2-1490-F04D-B7907C085DA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3919" y="1134754"/>
            <a:ext cx="8085415" cy="3077573"/>
          </a:xfrm>
        </p:spPr>
        <p:txBody>
          <a:bodyPr lIns="91440" tIns="45720" rIns="91440" bIns="45720" anchor="t">
            <a:noAutofit/>
          </a:bodyPr>
          <a:lstStyle/>
          <a:p>
            <a:pPr marL="229870" indent="-229870"/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It provides a way to find the probability of an event </a:t>
            </a:r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A occurring</a:t>
            </a:r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 given </a:t>
            </a:r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("conditioned on") </a:t>
            </a:r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the probability of another related event</a:t>
            </a:r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 B</a:t>
            </a:r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.</a:t>
            </a:r>
            <a:endParaRPr lang="en-US" dirty="0">
              <a:ea typeface="Tahoma"/>
              <a:cs typeface="Tahoma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A06094-62FD-FBA0-AB27-8AE67326F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031" y="1706862"/>
            <a:ext cx="6231273" cy="336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46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E4F74-4797-046F-A284-2182FB048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 dirty="0"/>
              <a:t>Simple example (</a:t>
            </a:r>
            <a:r>
              <a:rPr lang="en-US" dirty="0" err="1"/>
              <a:t>english</a:t>
            </a:r>
            <a:r>
              <a:rPr lang="en-US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AC0F11-8B62-927D-69D8-B9AC9450A3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>
            <a:noAutofit/>
          </a:bodyPr>
          <a:lstStyle/>
          <a:p>
            <a:pPr marL="229870" indent="-229870"/>
            <a:r>
              <a:rPr lang="en-US" dirty="0">
                <a:latin typeface="Tahoma"/>
                <a:ea typeface="Tahoma"/>
                <a:cs typeface="Tahoma"/>
              </a:rPr>
              <a:t>Imagine you're testing for a </a:t>
            </a:r>
            <a:r>
              <a:rPr lang="en-US" b="1" dirty="0">
                <a:latin typeface="Tahoma"/>
                <a:ea typeface="Tahoma"/>
                <a:cs typeface="Tahoma"/>
              </a:rPr>
              <a:t>rare disease</a:t>
            </a:r>
            <a:r>
              <a:rPr lang="en-US" dirty="0">
                <a:latin typeface="Tahoma"/>
                <a:ea typeface="Tahoma"/>
                <a:cs typeface="Tahoma"/>
              </a:rPr>
              <a:t> which affects 1% of the population. </a:t>
            </a:r>
            <a:endParaRPr lang="en-US">
              <a:latin typeface="Tahoma"/>
              <a:ea typeface="Tahoma"/>
              <a:cs typeface="Tahoma"/>
            </a:endParaRPr>
          </a:p>
          <a:p>
            <a:pPr marL="229870" indent="-229870"/>
            <a:r>
              <a:rPr lang="en-US" dirty="0">
                <a:latin typeface="Tahoma"/>
                <a:ea typeface="Tahoma"/>
                <a:cs typeface="Tahoma"/>
              </a:rPr>
              <a:t>You have a test that </a:t>
            </a:r>
          </a:p>
          <a:p>
            <a:pPr lvl="1"/>
            <a:r>
              <a:rPr lang="en-US" dirty="0">
                <a:latin typeface="Tahoma"/>
                <a:ea typeface="Tahoma"/>
                <a:cs typeface="Tahoma"/>
              </a:rPr>
              <a:t>correctly identifies the disease 99% of the time (true positive)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Tahoma"/>
                <a:ea typeface="Tahoma"/>
                <a:cs typeface="Tahoma"/>
              </a:rPr>
              <a:t>incorrectly says a healthy person has the disease 2% of the time (false positive).</a:t>
            </a:r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9870" indent="-229870"/>
            <a:r>
              <a:rPr lang="en-US" dirty="0">
                <a:latin typeface="Tahoma"/>
                <a:ea typeface="Tahoma"/>
                <a:cs typeface="Tahoma"/>
              </a:rPr>
              <a:t>Now, you take the test and test positive. </a:t>
            </a:r>
            <a:r>
              <a:rPr lang="en-US" u="sng" dirty="0">
                <a:latin typeface="Tahoma"/>
                <a:ea typeface="Tahoma"/>
                <a:cs typeface="Tahoma"/>
              </a:rPr>
              <a:t>What is the probability you actually have the disease?</a:t>
            </a:r>
          </a:p>
          <a:p>
            <a:pPr marL="229870" indent="-229870"/>
            <a:endParaRPr lang="en-US" dirty="0"/>
          </a:p>
          <a:p>
            <a:pPr marL="0" indent="0">
              <a:buNone/>
            </a:pPr>
            <a:r>
              <a:rPr lang="en-US" dirty="0">
                <a:latin typeface="Tahoma"/>
                <a:ea typeface="Tahoma"/>
                <a:cs typeface="Tahoma"/>
              </a:rPr>
              <a:t>Solution: Use Bayes' theorem.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 is the event that you have the disease. B is the event that you test positive.</a:t>
            </a:r>
            <a:br>
              <a:rPr lang="en-US" dirty="0"/>
            </a:br>
            <a:endParaRPr lang="en-US" dirty="0"/>
          </a:p>
          <a:p>
            <a:pPr marL="229870" indent="-22987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0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E4F74-4797-046F-A284-2182FB048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 dirty="0"/>
              <a:t>Simple example (math-</a:t>
            </a:r>
            <a:r>
              <a:rPr lang="en-US" dirty="0" err="1"/>
              <a:t>lish</a:t>
            </a:r>
            <a:r>
              <a:rPr lang="en-US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AC0F11-8B62-927D-69D8-B9AC9450A3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US" b="1" dirty="0">
                <a:latin typeface="Tahoma"/>
                <a:ea typeface="Tahoma"/>
                <a:cs typeface="Tahoma"/>
              </a:rPr>
              <a:t>Reformulate with math. Let </a:t>
            </a:r>
            <a:endParaRPr lang="en-US" dirty="0"/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b="1" dirty="0">
                <a:latin typeface="Tahoma"/>
                <a:ea typeface="Tahoma"/>
                <a:cs typeface="Tahoma"/>
              </a:rPr>
              <a:t>A be the event of </a:t>
            </a:r>
            <a:r>
              <a:rPr lang="en-US" b="1" i="1" dirty="0">
                <a:latin typeface="Tahoma"/>
                <a:ea typeface="Tahoma"/>
                <a:cs typeface="Tahoma"/>
              </a:rPr>
              <a:t>having </a:t>
            </a:r>
            <a:r>
              <a:rPr lang="en-US" b="1" dirty="0">
                <a:latin typeface="Tahoma"/>
                <a:ea typeface="Tahoma"/>
                <a:cs typeface="Tahoma"/>
              </a:rPr>
              <a:t>the rare disease, </a:t>
            </a:r>
            <a:endParaRPr lang="en-US" dirty="0"/>
          </a:p>
          <a:p>
            <a:pPr marL="285750" indent="-285750">
              <a:buFont typeface="Calibri" panose="05000000000000000000" pitchFamily="2" charset="2"/>
              <a:buChar char="-"/>
            </a:pPr>
            <a:r>
              <a:rPr lang="en-US" b="1" dirty="0">
                <a:latin typeface="Tahoma"/>
                <a:ea typeface="Tahoma"/>
                <a:cs typeface="Tahoma"/>
              </a:rPr>
              <a:t>B be the event of </a:t>
            </a:r>
            <a:r>
              <a:rPr lang="en-US" b="1" i="1" dirty="0">
                <a:latin typeface="Tahoma"/>
                <a:ea typeface="Tahoma"/>
                <a:cs typeface="Tahoma"/>
              </a:rPr>
              <a:t>testing</a:t>
            </a:r>
            <a:r>
              <a:rPr lang="en-US" b="1" dirty="0">
                <a:latin typeface="Tahoma"/>
                <a:ea typeface="Tahoma"/>
                <a:cs typeface="Tahoma"/>
              </a:rPr>
              <a:t> positive.</a:t>
            </a:r>
            <a:endParaRPr lang="en-US"/>
          </a:p>
          <a:p>
            <a:pPr marL="0" indent="0">
              <a:buNone/>
            </a:pPr>
            <a:endParaRPr lang="en-US" b="1" dirty="0">
              <a:latin typeface="Tahoma"/>
              <a:ea typeface="Tahoma"/>
              <a:cs typeface="Tahoma"/>
            </a:endParaRPr>
          </a:p>
          <a:p>
            <a:pPr marL="229870" indent="-229870">
              <a:buFont typeface="Calibri" panose="05000000000000000000" pitchFamily="2" charset="2"/>
              <a:buChar char="-"/>
            </a:pPr>
            <a:r>
              <a:rPr lang="en-US" dirty="0">
                <a:latin typeface="Tahoma"/>
                <a:ea typeface="Tahoma"/>
                <a:cs typeface="Tahoma"/>
              </a:rPr>
              <a:t>Imagine you're testing for a rare disease which affects </a:t>
            </a:r>
            <a:r>
              <a:rPr lang="en-US" b="1" dirty="0">
                <a:latin typeface="Tahoma"/>
                <a:ea typeface="Tahoma"/>
                <a:cs typeface="Tahoma"/>
              </a:rPr>
              <a:t>P(A) = 1%</a:t>
            </a:r>
            <a:r>
              <a:rPr lang="en-US" dirty="0">
                <a:latin typeface="Tahoma"/>
                <a:ea typeface="Tahoma"/>
                <a:cs typeface="Tahoma"/>
              </a:rPr>
              <a:t> of the population. </a:t>
            </a:r>
          </a:p>
          <a:p>
            <a:pPr marL="229870" indent="-229870">
              <a:buFont typeface="Calibri" panose="05000000000000000000" pitchFamily="2" charset="2"/>
              <a:buChar char="-"/>
            </a:pPr>
            <a:r>
              <a:rPr lang="en-US" dirty="0">
                <a:latin typeface="Tahoma"/>
                <a:ea typeface="Tahoma"/>
                <a:cs typeface="Tahoma"/>
              </a:rPr>
              <a:t>You have a test that </a:t>
            </a:r>
            <a:endParaRPr lang="en-US" dirty="0"/>
          </a:p>
          <a:p>
            <a:pPr lvl="1" indent="-229870">
              <a:buFont typeface="Courier New" panose="05000000000000000000" pitchFamily="2" charset="2"/>
              <a:buChar char="o"/>
            </a:pPr>
            <a:r>
              <a:rPr lang="en-US" dirty="0">
                <a:latin typeface="Tahoma"/>
                <a:ea typeface="Tahoma"/>
                <a:cs typeface="Tahoma"/>
              </a:rPr>
              <a:t>correctly identifies the disease </a:t>
            </a:r>
            <a:r>
              <a:rPr lang="en-US" b="1" dirty="0">
                <a:latin typeface="Tahoma"/>
                <a:ea typeface="Tahoma"/>
                <a:cs typeface="Tahoma"/>
              </a:rPr>
              <a:t>P(B|A) = 99%</a:t>
            </a:r>
            <a:r>
              <a:rPr lang="en-US" dirty="0">
                <a:latin typeface="Tahoma"/>
                <a:ea typeface="Tahoma"/>
                <a:cs typeface="Tahoma"/>
              </a:rPr>
              <a:t> of the time (true positive)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 indent="-229870">
              <a:buFont typeface="Courier New" panose="05000000000000000000" pitchFamily="2" charset="2"/>
              <a:buChar char="o"/>
            </a:pPr>
            <a:r>
              <a:rPr lang="en-US" dirty="0">
                <a:latin typeface="Tahoma"/>
                <a:ea typeface="Tahoma"/>
                <a:cs typeface="Tahoma"/>
              </a:rPr>
              <a:t>incorrectly says a healthy person has the disease </a:t>
            </a:r>
            <a:r>
              <a:rPr lang="en-US" b="1" dirty="0">
                <a:latin typeface="Tahoma"/>
                <a:ea typeface="Tahoma"/>
                <a:cs typeface="Tahoma"/>
              </a:rPr>
              <a:t>P(</a:t>
            </a:r>
            <a:r>
              <a:rPr lang="en-US" b="1" dirty="0" err="1">
                <a:latin typeface="Tahoma"/>
                <a:ea typeface="Tahoma"/>
                <a:cs typeface="Tahoma"/>
              </a:rPr>
              <a:t>B|not</a:t>
            </a:r>
            <a:r>
              <a:rPr lang="en-US" b="1" dirty="0">
                <a:latin typeface="Tahoma"/>
                <a:ea typeface="Tahoma"/>
                <a:cs typeface="Tahoma"/>
              </a:rPr>
              <a:t> A) = 2%</a:t>
            </a:r>
            <a:r>
              <a:rPr lang="en-US" dirty="0">
                <a:latin typeface="Tahoma"/>
                <a:ea typeface="Tahoma"/>
                <a:cs typeface="Tahoma"/>
              </a:rPr>
              <a:t> of the time (false positive).</a:t>
            </a:r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9870" indent="-229870">
              <a:buFont typeface="Calibri" panose="05000000000000000000" pitchFamily="2" charset="2"/>
              <a:buChar char="-"/>
            </a:pPr>
            <a:r>
              <a:rPr lang="en-US" dirty="0">
                <a:latin typeface="Tahoma"/>
                <a:ea typeface="Tahoma"/>
                <a:cs typeface="Tahoma"/>
              </a:rPr>
              <a:t>Now, you take the test and test positive. What is the probability </a:t>
            </a:r>
            <a:r>
              <a:rPr lang="en-US" b="1" dirty="0">
                <a:latin typeface="Tahoma"/>
                <a:ea typeface="Tahoma"/>
                <a:cs typeface="Tahoma"/>
              </a:rPr>
              <a:t>P(A|B) </a:t>
            </a:r>
            <a:r>
              <a:rPr lang="en-US" dirty="0">
                <a:latin typeface="Tahoma"/>
                <a:ea typeface="Tahoma"/>
                <a:cs typeface="Tahoma"/>
              </a:rPr>
              <a:t>you actually have the disease?</a:t>
            </a:r>
            <a:br>
              <a:rPr lang="en-US" dirty="0"/>
            </a:br>
            <a:endParaRPr lang="en-US"/>
          </a:p>
          <a:p>
            <a:pPr marL="229870" indent="-229870">
              <a:buFont typeface="Calibri" panose="05000000000000000000" pitchFamily="2" charset="2"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575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F8523-2CB9-E6DF-3D9D-5D53D4BCC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 dirty="0"/>
              <a:t>Simple example (math)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F359FF-C447-F0BF-F518-B6DF8C6CA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538" y="1057878"/>
            <a:ext cx="5562924" cy="397850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ECC8650-EB8E-7B91-5E7E-2F4B2BDCE6C5}"/>
              </a:ext>
            </a:extLst>
          </p:cNvPr>
          <p:cNvSpPr/>
          <p:nvPr/>
        </p:nvSpPr>
        <p:spPr>
          <a:xfrm>
            <a:off x="1986897" y="4294261"/>
            <a:ext cx="5138964" cy="6622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50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F58EAB8-C3A5-E2DC-C7E0-2715139C1BFB}"/>
              </a:ext>
            </a:extLst>
          </p:cNvPr>
          <p:cNvSpPr/>
          <p:nvPr/>
        </p:nvSpPr>
        <p:spPr>
          <a:xfrm rot="6480000">
            <a:off x="5277028" y="3738784"/>
            <a:ext cx="589642" cy="29935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D7E53A2-23E7-0369-DBD9-780009100C60}"/>
              </a:ext>
            </a:extLst>
          </p:cNvPr>
          <p:cNvSpPr/>
          <p:nvPr/>
        </p:nvSpPr>
        <p:spPr>
          <a:xfrm>
            <a:off x="5065291" y="4358355"/>
            <a:ext cx="680356" cy="213178"/>
          </a:xfrm>
          <a:prstGeom prst="roundRect">
            <a:avLst/>
          </a:prstGeom>
          <a:noFill/>
          <a:ln w="28575">
            <a:solidFill>
              <a:srgbClr val="418F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5079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2DEAC-C124-7346-4FB8-FC6BE3E55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 dirty="0"/>
              <a:t>Frequentist vs Bayesian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51226-5605-624F-C80C-5B39908706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>
            <a:noAutofit/>
          </a:bodyPr>
          <a:lstStyle/>
          <a:p>
            <a:pPr marL="285750" indent="-285750"/>
            <a:r>
              <a:rPr lang="en-US" b="1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One goal of Statistics: use data to infer parameters of a model</a:t>
            </a:r>
            <a:endParaRPr lang="en-US" dirty="0">
              <a:solidFill>
                <a:srgbClr val="374151"/>
              </a:solidFill>
              <a:latin typeface="Söhne"/>
            </a:endParaRPr>
          </a:p>
          <a:p>
            <a:pPr lvl="1"/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e.g., linear regression models data linearly and has parameters β.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/>
            <a:r>
              <a:rPr lang="en-US" b="1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Traditional (frequentist) statistics</a:t>
            </a:r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 </a:t>
            </a:r>
            <a:endParaRPr lang="en-US" dirty="0">
              <a:solidFill>
                <a:srgbClr val="000000"/>
              </a:solidFill>
              <a:ea typeface="Tahoma"/>
              <a:cs typeface="Tahoma"/>
            </a:endParaRPr>
          </a:p>
          <a:p>
            <a:pPr lvl="1"/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usually focuses on </a:t>
            </a:r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making point estimates of parameters</a:t>
            </a:r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 based on observed data</a:t>
            </a:r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. </a:t>
            </a:r>
            <a:endParaRPr lang="en-US">
              <a:solidFill>
                <a:srgbClr val="000000"/>
              </a:solidFill>
              <a:latin typeface="Tahoma" panose="020B0604030504040204" pitchFamily="34" charset="0"/>
              <a:ea typeface="Tahoma"/>
              <a:cs typeface="Tahoma"/>
            </a:endParaRPr>
          </a:p>
          <a:p>
            <a:pPr lvl="1"/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e.g.,</a:t>
            </a:r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 frequentist linear regression,</a:t>
            </a:r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 </a:t>
            </a:r>
            <a:r>
              <a:rPr lang="en-US" dirty="0">
                <a:solidFill>
                  <a:srgbClr val="374151"/>
                </a:solidFill>
                <a:ea typeface="+mn-lt"/>
                <a:cs typeface="+mn-lt"/>
              </a:rPr>
              <a:t>β is</a:t>
            </a:r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 </a:t>
            </a:r>
            <a:r>
              <a:rPr lang="en-US" u="sng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some concrete numbers</a:t>
            </a:r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 that</a:t>
            </a:r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 best fit the data.</a:t>
            </a:r>
            <a:endParaRPr lang="en-US">
              <a:latin typeface="Tahoma" panose="020B0604030504040204" pitchFamily="34" charset="0"/>
              <a:ea typeface="Tahoma"/>
              <a:cs typeface="Tahoma"/>
            </a:endParaRPr>
          </a:p>
          <a:p>
            <a:pPr marL="229870" indent="-229870"/>
            <a:r>
              <a:rPr lang="en-US" b="1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Bayesian </a:t>
            </a:r>
            <a:r>
              <a:rPr lang="en-US" b="1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statistics</a:t>
            </a:r>
            <a:endParaRPr lang="en-US" dirty="0">
              <a:solidFill>
                <a:srgbClr val="374151"/>
              </a:solidFill>
              <a:latin typeface="Tahoma"/>
            </a:endParaRPr>
          </a:p>
          <a:p>
            <a:pPr lvl="1"/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treats</a:t>
            </a:r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 parameters as </a:t>
            </a:r>
            <a:r>
              <a:rPr lang="en-US" b="0" i="0" u="sng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random variables</a:t>
            </a:r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  <a:ea typeface="Tahoma"/>
                <a:cs typeface="Tahoma"/>
              </a:rPr>
              <a:t>.</a:t>
            </a:r>
            <a:r>
              <a:rPr lang="en-US" dirty="0">
                <a:solidFill>
                  <a:srgbClr val="374151"/>
                </a:solidFill>
                <a:latin typeface="Söhne"/>
                <a:ea typeface="Tahoma"/>
                <a:cs typeface="Tahoma"/>
              </a:rPr>
              <a:t> </a:t>
            </a:r>
            <a:endParaRPr lang="en-US" dirty="0">
              <a:solidFill>
                <a:srgbClr val="374151"/>
              </a:solidFill>
              <a:latin typeface="Tahoma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b="0" i="0" strike="noStrike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  <a:ea typeface="Tahoma"/>
                <a:cs typeface="Tahoma"/>
              </a:rPr>
              <a:t>compute a </a:t>
            </a:r>
            <a:r>
              <a:rPr lang="en-US" dirty="0">
                <a:solidFill>
                  <a:srgbClr val="374151"/>
                </a:solidFill>
                <a:highlight>
                  <a:srgbClr val="FFFF00"/>
                </a:highlight>
                <a:latin typeface="Söhne"/>
                <a:ea typeface="Tahoma"/>
                <a:cs typeface="Tahoma"/>
              </a:rPr>
              <a:t>(posterior) </a:t>
            </a:r>
            <a:r>
              <a:rPr lang="en-US" u="sng" dirty="0">
                <a:solidFill>
                  <a:srgbClr val="374151"/>
                </a:solidFill>
                <a:highlight>
                  <a:srgbClr val="FFFF00"/>
                </a:highlight>
                <a:latin typeface="Söhne"/>
                <a:ea typeface="Tahoma"/>
                <a:cs typeface="Tahoma"/>
              </a:rPr>
              <a:t>distribution</a:t>
            </a:r>
            <a:r>
              <a:rPr lang="en-US" b="0" i="0" strike="noStrike" dirty="0">
                <a:solidFill>
                  <a:srgbClr val="374151"/>
                </a:solidFill>
                <a:effectLst/>
                <a:highlight>
                  <a:srgbClr val="FFFF00"/>
                </a:highlight>
                <a:latin typeface="Söhne"/>
                <a:ea typeface="Tahoma"/>
                <a:cs typeface="Tahoma"/>
              </a:rPr>
              <a:t> over possible parameter values given the data.</a:t>
            </a:r>
            <a:r>
              <a:rPr lang="en-US" dirty="0">
                <a:solidFill>
                  <a:srgbClr val="374151"/>
                </a:solidFill>
                <a:highlight>
                  <a:srgbClr val="FFFF00"/>
                </a:highlight>
                <a:latin typeface="Söhne"/>
                <a:ea typeface="Tahoma"/>
                <a:cs typeface="Tahoma"/>
              </a:rPr>
              <a:t> </a:t>
            </a:r>
            <a:endParaRPr lang="en-US">
              <a:solidFill>
                <a:srgbClr val="374151"/>
              </a:solidFill>
              <a:highlight>
                <a:srgbClr val="FFFF00"/>
              </a:highlight>
              <a:latin typeface="Tahoma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796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76C3D-97A9-9C62-E82F-EE6E86011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 dirty="0"/>
              <a:t>Bayesian Inference Formula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7094C6-C527-1B74-379F-69C9B628236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endParaRPr lang="en-US" dirty="0">
              <a:solidFill>
                <a:srgbClr val="374151"/>
              </a:solidFill>
              <a:latin typeface="Söhn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CEE686-8379-F497-0E69-56456C95E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946" y="1136620"/>
            <a:ext cx="7153577" cy="358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661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4824D-43AE-E8C0-FDE3-74AA79E5C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Estimation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5A19C-C43C-7FCA-DA11-982B19CB70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>
            <a:noAutofit/>
          </a:bodyPr>
          <a:lstStyle/>
          <a:p>
            <a:pPr marL="229870" indent="-229870"/>
            <a:endParaRPr lang="en-US" dirty="0"/>
          </a:p>
          <a:p>
            <a:pPr marL="229870" indent="-229870"/>
            <a:endParaRPr lang="en-US" dirty="0"/>
          </a:p>
          <a:p>
            <a:pPr marL="229870" indent="-229870"/>
            <a:endParaRPr lang="en-US" dirty="0"/>
          </a:p>
          <a:p>
            <a:pPr marL="229870" indent="-229870"/>
            <a:endParaRPr lang="en-US" dirty="0"/>
          </a:p>
          <a:p>
            <a:pPr marL="229870" indent="-229870"/>
            <a:endParaRPr lang="en-US" dirty="0"/>
          </a:p>
          <a:p>
            <a:pPr marL="229870" indent="-229870"/>
            <a:endParaRPr lang="en-US" dirty="0"/>
          </a:p>
          <a:p>
            <a:pPr marL="229870" indent="-229870"/>
            <a:endParaRPr lang="en-US" dirty="0"/>
          </a:p>
          <a:p>
            <a:pPr marL="229870" indent="-229870"/>
            <a:endParaRPr lang="en-US" dirty="0"/>
          </a:p>
          <a:p>
            <a:pPr marL="229870" indent="-229870"/>
            <a:endParaRPr lang="en-US" dirty="0"/>
          </a:p>
          <a:p>
            <a:pPr marL="229870" indent="-229870"/>
            <a:r>
              <a:rPr lang="en-US" dirty="0">
                <a:latin typeface="Tahoma"/>
                <a:ea typeface="Tahoma"/>
                <a:cs typeface="Tahoma"/>
              </a:rPr>
              <a:t>Another term for MAP estimate is taking the </a:t>
            </a:r>
            <a:r>
              <a:rPr lang="en-US" u="sng" dirty="0">
                <a:latin typeface="Tahoma"/>
                <a:ea typeface="Tahoma"/>
                <a:cs typeface="Tahoma"/>
              </a:rPr>
              <a:t>mode</a:t>
            </a:r>
            <a:r>
              <a:rPr lang="en-US" dirty="0">
                <a:latin typeface="Tahoma"/>
                <a:ea typeface="Tahoma"/>
                <a:cs typeface="Tahoma"/>
              </a:rPr>
              <a:t> of the posterior distribution.</a:t>
            </a:r>
          </a:p>
          <a:p>
            <a:pPr marL="229870" indent="-229870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808F37-AD35-1A34-00B8-78AE22F18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139" y="1390650"/>
            <a:ext cx="7439722" cy="274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728082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341B256-31DB-7348-8695-829C97469BCD}" vid="{25CBA4D4-3963-7D44-B222-0986AAF7DD3D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341B256-31DB-7348-8695-829C97469BCD}" vid="{0DE1D9EE-38DE-B846-AB0E-4A67B3DBDF30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341B256-31DB-7348-8695-829C97469BCD}" vid="{3A4F2F9D-8883-7D44-8E72-03548C05DCB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e5a8573-441a-49f5-9727-beedb7b6e988">
      <Terms xmlns="http://schemas.microsoft.com/office/infopath/2007/PartnerControls"/>
    </lcf76f155ced4ddcb4097134ff3c332f>
    <TaxCatchAll xmlns="dd5f5d59-096f-46a6-9789-9bdc84ecf73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C68C866C246442B148EB84BC3D6460" ma:contentTypeVersion="10" ma:contentTypeDescription="Create a new document." ma:contentTypeScope="" ma:versionID="b28a0b2e28551bb722698b75a5a0e3f0">
  <xsd:schema xmlns:xsd="http://www.w3.org/2001/XMLSchema" xmlns:xs="http://www.w3.org/2001/XMLSchema" xmlns:p="http://schemas.microsoft.com/office/2006/metadata/properties" xmlns:ns2="3e5a8573-441a-49f5-9727-beedb7b6e988" xmlns:ns3="dd5f5d59-096f-46a6-9789-9bdc84ecf739" targetNamespace="http://schemas.microsoft.com/office/2006/metadata/properties" ma:root="true" ma:fieldsID="976b56ebb2cbeeefaaafacb3c080e153" ns2:_="" ns3:_="">
    <xsd:import namespace="3e5a8573-441a-49f5-9727-beedb7b6e988"/>
    <xsd:import namespace="dd5f5d59-096f-46a6-9789-9bdc84ecf739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5a8573-441a-49f5-9727-beedb7b6e988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f3f7c956-802a-45ac-b2ba-cc78506785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5f5d59-096f-46a6-9789-9bdc84ecf739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f2d97099-0b48-4345-a852-c34d75674240}" ma:internalName="TaxCatchAll" ma:showField="CatchAllData" ma:web="dd5f5d59-096f-46a6-9789-9bdc84ecf73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schemas.openxmlformats.org/package/2006/metadata/core-properties"/>
    <ds:schemaRef ds:uri="http://purl.org/dc/terms/"/>
    <ds:schemaRef ds:uri="http://purl.org/dc/elements/1.1/"/>
    <ds:schemaRef ds:uri="e3b5c32c-df6c-443f-b08b-73d85d62f2b5"/>
    <ds:schemaRef ds:uri="168931df-3f45-4445-be76-105235143e52"/>
    <ds:schemaRef ds:uri="http://schemas.microsoft.com/office/2006/documentManagement/types"/>
    <ds:schemaRef ds:uri="http://purl.org/dc/dcmitype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3e5a8573-441a-49f5-9727-beedb7b6e988"/>
    <ds:schemaRef ds:uri="dd5f5d59-096f-46a6-9789-9bdc84ecf739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E9587D-D9D5-4035-AF5D-D5AC912CD1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5a8573-441a-49f5-9727-beedb7b6e988"/>
    <ds:schemaRef ds:uri="dd5f5d59-096f-46a6-9789-9bdc84ecf7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31</TotalTime>
  <Words>471</Words>
  <Application>Microsoft Office PowerPoint</Application>
  <PresentationFormat>On-screen Show (16:9)</PresentationFormat>
  <Paragraphs>39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EP Presentation Theme - Simple</vt:lpstr>
      <vt:lpstr>1_EP Presentation Theme - Fancy</vt:lpstr>
      <vt:lpstr>2_EP Presentation Theme - Special</vt:lpstr>
      <vt:lpstr>Introduction to Data Science</vt:lpstr>
      <vt:lpstr>Bayes Theorem</vt:lpstr>
      <vt:lpstr>Simple example (english)</vt:lpstr>
      <vt:lpstr>Simple example (math-lish)</vt:lpstr>
      <vt:lpstr>Simple example (math)</vt:lpstr>
      <vt:lpstr>Frequentist vs Bayesian</vt:lpstr>
      <vt:lpstr>Bayesian Inference Formula</vt:lpstr>
      <vt:lpstr>MAP Estimation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</dc:title>
  <dc:creator>Yuzhe Wang</dc:creator>
  <cp:lastModifiedBy>Yuzhe Wang</cp:lastModifiedBy>
  <cp:revision>187</cp:revision>
  <dcterms:created xsi:type="dcterms:W3CDTF">2023-10-02T02:08:31Z</dcterms:created>
  <dcterms:modified xsi:type="dcterms:W3CDTF">2024-02-20T23:14:48Z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0x0101009BF90443D3CB2D4298C80C3E1E1C1970</vt:lpwstr>
  </property>
  <property fmtid="{D5CDD505-2E9C-101B-9397-08002B2CF9AE}" pid="3" name="MediaServiceImageTags">
    <vt:lpwstr/>
  </property>
</Properties>
</file>

<file path=docProps/thumbnail.jpeg>
</file>